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Shape 121"/>
          <p:cNvSpPr/>
          <p:nvPr>
            <p:ph type="sldImg"/>
          </p:nvPr>
        </p:nvSpPr>
        <p:spPr>
          <a:prstGeom prst="rect">
            <a:avLst/>
          </a:prstGeom>
        </p:spPr>
        <p:txBody>
          <a:bodyPr/>
          <a:lstStyle/>
          <a:p>
            <a:pPr/>
          </a:p>
        </p:txBody>
      </p:sp>
      <p:sp>
        <p:nvSpPr>
          <p:cNvPr id="122" name="Shape 122"/>
          <p:cNvSpPr/>
          <p:nvPr>
            <p:ph type="body" sz="quarter" idx="1"/>
          </p:nvPr>
        </p:nvSpPr>
        <p:spPr>
          <a:prstGeom prst="rect">
            <a:avLst/>
          </a:prstGeom>
        </p:spPr>
        <p:txBody>
          <a:bodyPr/>
          <a:lstStyle/>
          <a:p>
            <a:pPr/>
            <a:r>
              <a:t>Hej välkomna till min presentation av min app-prototyp. </a:t>
            </a:r>
          </a:p>
          <a:p>
            <a:pPr/>
            <a:r>
              <a:t>Appen heter…. Och är en typ av….</a:t>
            </a:r>
          </a:p>
          <a:p>
            <a:pPr/>
            <a:r>
              <a:t>Idén med appen är….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r>
              <a:t>Stegräknarappen som med hjälp av skak-sensorer är tydlig i all sin enkelhet och som dessutom inte tar upp någon märkvärd plats i minnet. </a:t>
            </a:r>
          </a:p>
          <a:p>
            <a:pPr/>
            <a:r>
              <a:t>Färgskalan, som skiftar beroende på mängden steg som tas, sträcker sig från rött till grönt för att tydligt visa framstegen.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defRPr sz="2000"/>
            </a:pPr>
            <a:r>
              <a:t>Appen är främst för människor som inte tränar så mycket mer än att ta promenader emellanåt.</a:t>
            </a:r>
          </a:p>
          <a:p>
            <a:pPr>
              <a:defRPr sz="2000"/>
            </a:pPr>
            <a:r>
              <a:t>Då den på ett pedagogiskt sätt berättar hur många steg som har tagits med både siffror och färg är den lärt för både barn som helst ser färgen som skiftar och för äldre personer som kan lida av nedsatt syn. </a:t>
            </a:r>
          </a:p>
          <a:p>
            <a:pPr>
              <a:defRPr sz="2000"/>
            </a:pPr>
            <a:r>
              <a:t>Den är också för personer som inte är tekniskt kunniga eller allmänt ointresserade då det finns få inställningar som kan få dem förvirrade i en djungel av alternativ.</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r>
              <a:t>Appens landskapsläge bjuder användaren på en bredare fluid-design inspirerad skärm som ser lite annorlunda ut men har tydliga igenkänningsfaktorer så som menyn och färgskiftningarna precis under menyn som följer porträttlägets färgschema.</a:t>
            </a:r>
          </a:p>
          <a:p>
            <a:pPr/>
            <a:r>
              <a:t>Men swipe-funktionen går det att byta mellan menysidorna på samma sätt som det går att använda touch-menyn till att byta sida i appen.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Med hjälp av dessa redskap har appens design utvecklats för att skapa en så användarvänlig upplevelse som möjligt.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 och med att det är en prototyp är den inte en färdig modell. Men den går att fortsätta utveckla och bygga vidare på till att bli en färdig produkt.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el och undertitel">
    <p:spTree>
      <p:nvGrpSpPr>
        <p:cNvPr id="1" name=""/>
        <p:cNvGrpSpPr/>
        <p:nvPr/>
      </p:nvGrpSpPr>
      <p:grpSpPr>
        <a:xfrm>
          <a:off x="0" y="0"/>
          <a:ext cx="0" cy="0"/>
          <a:chOff x="0" y="0"/>
          <a:chExt cx="0" cy="0"/>
        </a:xfrm>
      </p:grpSpPr>
      <p:sp>
        <p:nvSpPr>
          <p:cNvPr id="11" name="Titeltext"/>
          <p:cNvSpPr txBox="1"/>
          <p:nvPr>
            <p:ph type="title"/>
          </p:nvPr>
        </p:nvSpPr>
        <p:spPr>
          <a:xfrm>
            <a:off x="673100" y="2870200"/>
            <a:ext cx="23050500" cy="4559300"/>
          </a:xfrm>
          <a:prstGeom prst="rect">
            <a:avLst/>
          </a:prstGeom>
        </p:spPr>
        <p:txBody>
          <a:bodyPr anchor="b"/>
          <a:lstStyle/>
          <a:p>
            <a:pPr/>
            <a:r>
              <a:t>Titeltext</a:t>
            </a:r>
          </a:p>
        </p:txBody>
      </p:sp>
      <p:sp>
        <p:nvSpPr>
          <p:cNvPr id="12" name="Brödtext nivå ett…"/>
          <p:cNvSpPr txBox="1"/>
          <p:nvPr>
            <p:ph type="body" sz="quarter" idx="1"/>
          </p:nvPr>
        </p:nvSpPr>
        <p:spPr>
          <a:xfrm>
            <a:off x="673100" y="7416800"/>
            <a:ext cx="23050500" cy="18161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Brödtext nivå ett</a:t>
            </a:r>
          </a:p>
          <a:p>
            <a:pPr lvl="1"/>
            <a:r>
              <a:t>Brödtext nivå två</a:t>
            </a:r>
          </a:p>
          <a:p>
            <a:pPr lvl="2"/>
            <a:r>
              <a:t>Brödtext nivå tre</a:t>
            </a:r>
          </a:p>
          <a:p>
            <a:pPr lvl="3"/>
            <a:r>
              <a:t>Brödtext nivå fyra</a:t>
            </a:r>
          </a:p>
          <a:p>
            <a:pPr lvl="4"/>
            <a:r>
              <a:t>Brödtext nivå fem</a:t>
            </a:r>
          </a:p>
        </p:txBody>
      </p:sp>
      <p:sp>
        <p:nvSpPr>
          <p:cNvPr id="13"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t">
    <p:spTree>
      <p:nvGrpSpPr>
        <p:cNvPr id="1" name=""/>
        <p:cNvGrpSpPr/>
        <p:nvPr/>
      </p:nvGrpSpPr>
      <p:grpSpPr>
        <a:xfrm>
          <a:off x="0" y="0"/>
          <a:ext cx="0" cy="0"/>
          <a:chOff x="0" y="0"/>
          <a:chExt cx="0" cy="0"/>
        </a:xfrm>
      </p:grpSpPr>
      <p:sp>
        <p:nvSpPr>
          <p:cNvPr id="93" name="–Johnny Appleseed"/>
          <p:cNvSpPr txBox="1"/>
          <p:nvPr>
            <p:ph type="body" sz="quarter" idx="13"/>
          </p:nvPr>
        </p:nvSpPr>
        <p:spPr>
          <a:xfrm>
            <a:off x="2387600" y="8001000"/>
            <a:ext cx="19621500" cy="647700"/>
          </a:xfrm>
          <a:prstGeom prst="rect">
            <a:avLst/>
          </a:prstGeom>
        </p:spPr>
        <p:txBody>
          <a:bodyPr anchor="t">
            <a:spAutoFit/>
          </a:bodyPr>
          <a:lstStyle>
            <a:lvl1pPr marL="0" indent="0" algn="ctr">
              <a:spcBef>
                <a:spcPts val="0"/>
              </a:spcBef>
              <a:buSzTx/>
              <a:buNone/>
              <a:defRPr sz="3800"/>
            </a:lvl1pPr>
          </a:lstStyle>
          <a:p>
            <a:pPr/>
            <a:r>
              <a:t>–Johnny Appleseed</a:t>
            </a:r>
          </a:p>
        </p:txBody>
      </p:sp>
      <p:sp>
        <p:nvSpPr>
          <p:cNvPr id="94" name="”Skriv ett citat här.”"/>
          <p:cNvSpPr txBox="1"/>
          <p:nvPr>
            <p:ph type="body" sz="quarter" idx="14"/>
          </p:nvPr>
        </p:nvSpPr>
        <p:spPr>
          <a:xfrm>
            <a:off x="2374900" y="5892800"/>
            <a:ext cx="19621500" cy="850900"/>
          </a:xfrm>
          <a:prstGeom prst="rect">
            <a:avLst/>
          </a:prstGeom>
        </p:spPr>
        <p:txBody>
          <a:bodyPr>
            <a:spAutoFit/>
          </a:bodyPr>
          <a:lstStyle>
            <a:lvl1pPr marL="0" indent="0" algn="ctr">
              <a:spcBef>
                <a:spcPts val="0"/>
              </a:spcBef>
              <a:buSzTx/>
              <a:buNone/>
            </a:lvl1pPr>
          </a:lstStyle>
          <a:p>
            <a:pPr/>
            <a:r>
              <a:t>”Skriv ett citat här.”</a:t>
            </a:r>
          </a:p>
        </p:txBody>
      </p:sp>
      <p:sp>
        <p:nvSpPr>
          <p:cNvPr id="95"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ld">
    <p:spTree>
      <p:nvGrpSpPr>
        <p:cNvPr id="1" name=""/>
        <p:cNvGrpSpPr/>
        <p:nvPr/>
      </p:nvGrpSpPr>
      <p:grpSpPr>
        <a:xfrm>
          <a:off x="0" y="0"/>
          <a:ext cx="0" cy="0"/>
          <a:chOff x="0" y="0"/>
          <a:chExt cx="0" cy="0"/>
        </a:xfrm>
      </p:grpSpPr>
      <p:sp>
        <p:nvSpPr>
          <p:cNvPr id="102" name="Bild"/>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03"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om">
    <p:spTree>
      <p:nvGrpSpPr>
        <p:cNvPr id="1" name=""/>
        <p:cNvGrpSpPr/>
        <p:nvPr/>
      </p:nvGrpSpPr>
      <p:grpSpPr>
        <a:xfrm>
          <a:off x="0" y="0"/>
          <a:ext cx="0" cy="0"/>
          <a:chOff x="0" y="0"/>
          <a:chExt cx="0" cy="0"/>
        </a:xfrm>
      </p:grpSpPr>
      <p:sp>
        <p:nvSpPr>
          <p:cNvPr id="110"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Horisontellt">
    <p:spTree>
      <p:nvGrpSpPr>
        <p:cNvPr id="1" name=""/>
        <p:cNvGrpSpPr/>
        <p:nvPr/>
      </p:nvGrpSpPr>
      <p:grpSpPr>
        <a:xfrm>
          <a:off x="0" y="0"/>
          <a:ext cx="0" cy="0"/>
          <a:chOff x="0" y="0"/>
          <a:chExt cx="0" cy="0"/>
        </a:xfrm>
      </p:grpSpPr>
      <p:sp>
        <p:nvSpPr>
          <p:cNvPr id="20" name="Bild"/>
          <p:cNvSpPr/>
          <p:nvPr>
            <p:ph type="pic" idx="13"/>
          </p:nvPr>
        </p:nvSpPr>
        <p:spPr>
          <a:xfrm>
            <a:off x="4280774" y="-1688429"/>
            <a:ext cx="15829857" cy="11849101"/>
          </a:xfrm>
          <a:prstGeom prst="rect">
            <a:avLst/>
          </a:prstGeom>
        </p:spPr>
        <p:txBody>
          <a:bodyPr lIns="91439" tIns="45719" rIns="91439" bIns="45719" anchor="t">
            <a:noAutofit/>
          </a:bodyPr>
          <a:lstStyle/>
          <a:p>
            <a:pPr/>
          </a:p>
        </p:txBody>
      </p:sp>
      <p:sp>
        <p:nvSpPr>
          <p:cNvPr id="21" name="Titeltext"/>
          <p:cNvSpPr txBox="1"/>
          <p:nvPr>
            <p:ph type="title"/>
          </p:nvPr>
        </p:nvSpPr>
        <p:spPr>
          <a:xfrm>
            <a:off x="2387600" y="9728200"/>
            <a:ext cx="19621500" cy="1803400"/>
          </a:xfrm>
          <a:prstGeom prst="rect">
            <a:avLst/>
          </a:prstGeom>
        </p:spPr>
        <p:txBody>
          <a:bodyPr/>
          <a:lstStyle/>
          <a:p>
            <a:pPr/>
            <a:r>
              <a:t>Titeltext</a:t>
            </a:r>
          </a:p>
        </p:txBody>
      </p:sp>
      <p:sp>
        <p:nvSpPr>
          <p:cNvPr id="22" name="Brödtext nivå ett…"/>
          <p:cNvSpPr txBox="1"/>
          <p:nvPr>
            <p:ph type="body" sz="quarter" idx="1"/>
          </p:nvPr>
        </p:nvSpPr>
        <p:spPr>
          <a:xfrm>
            <a:off x="2387600" y="11518900"/>
            <a:ext cx="19621500" cy="16002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Brödtext nivå ett</a:t>
            </a:r>
          </a:p>
          <a:p>
            <a:pPr lvl="1"/>
            <a:r>
              <a:t>Brödtext nivå två</a:t>
            </a:r>
          </a:p>
          <a:p>
            <a:pPr lvl="2"/>
            <a:r>
              <a:t>Brödtext nivå tre</a:t>
            </a:r>
          </a:p>
          <a:p>
            <a:pPr lvl="3"/>
            <a:r>
              <a:t>Brödtext nivå fyra</a:t>
            </a:r>
          </a:p>
          <a:p>
            <a:pPr lvl="4"/>
            <a:r>
              <a:t>Brödtext nivå fem</a:t>
            </a:r>
          </a:p>
        </p:txBody>
      </p:sp>
      <p:sp>
        <p:nvSpPr>
          <p:cNvPr id="23"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el - Centrerad">
    <p:spTree>
      <p:nvGrpSpPr>
        <p:cNvPr id="1" name=""/>
        <p:cNvGrpSpPr/>
        <p:nvPr/>
      </p:nvGrpSpPr>
      <p:grpSpPr>
        <a:xfrm>
          <a:off x="0" y="0"/>
          <a:ext cx="0" cy="0"/>
          <a:chOff x="0" y="0"/>
          <a:chExt cx="0" cy="0"/>
        </a:xfrm>
      </p:grpSpPr>
      <p:sp>
        <p:nvSpPr>
          <p:cNvPr id="30" name="Titeltext"/>
          <p:cNvSpPr txBox="1"/>
          <p:nvPr>
            <p:ph type="title"/>
          </p:nvPr>
        </p:nvSpPr>
        <p:spPr>
          <a:xfrm>
            <a:off x="673100" y="4572000"/>
            <a:ext cx="23050500" cy="4559300"/>
          </a:xfrm>
          <a:prstGeom prst="rect">
            <a:avLst/>
          </a:prstGeom>
        </p:spPr>
        <p:txBody>
          <a:bodyPr/>
          <a:lstStyle/>
          <a:p>
            <a:pPr/>
            <a:r>
              <a:t>Titeltext</a:t>
            </a:r>
          </a:p>
        </p:txBody>
      </p:sp>
      <p:sp>
        <p:nvSpPr>
          <p:cNvPr id="31"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Vertikalt">
    <p:spTree>
      <p:nvGrpSpPr>
        <p:cNvPr id="1" name=""/>
        <p:cNvGrpSpPr/>
        <p:nvPr/>
      </p:nvGrpSpPr>
      <p:grpSpPr>
        <a:xfrm>
          <a:off x="0" y="0"/>
          <a:ext cx="0" cy="0"/>
          <a:chOff x="0" y="0"/>
          <a:chExt cx="0" cy="0"/>
        </a:xfrm>
      </p:grpSpPr>
      <p:sp>
        <p:nvSpPr>
          <p:cNvPr id="38" name="Bild"/>
          <p:cNvSpPr/>
          <p:nvPr>
            <p:ph type="pic" idx="13"/>
          </p:nvPr>
        </p:nvSpPr>
        <p:spPr>
          <a:xfrm>
            <a:off x="10590462" y="1511300"/>
            <a:ext cx="13644824" cy="12128732"/>
          </a:xfrm>
          <a:prstGeom prst="rect">
            <a:avLst/>
          </a:prstGeom>
        </p:spPr>
        <p:txBody>
          <a:bodyPr lIns="91439" tIns="45719" rIns="91439" bIns="45719" anchor="t">
            <a:noAutofit/>
          </a:bodyPr>
          <a:lstStyle/>
          <a:p>
            <a:pPr/>
          </a:p>
        </p:txBody>
      </p:sp>
      <p:sp>
        <p:nvSpPr>
          <p:cNvPr id="39" name="Titeltext"/>
          <p:cNvSpPr txBox="1"/>
          <p:nvPr>
            <p:ph type="title"/>
          </p:nvPr>
        </p:nvSpPr>
        <p:spPr>
          <a:xfrm>
            <a:off x="673100" y="1435100"/>
            <a:ext cx="11049000" cy="5461000"/>
          </a:xfrm>
          <a:prstGeom prst="rect">
            <a:avLst/>
          </a:prstGeom>
        </p:spPr>
        <p:txBody>
          <a:bodyPr anchor="b"/>
          <a:lstStyle/>
          <a:p>
            <a:pPr/>
            <a:r>
              <a:t>Titeltext</a:t>
            </a:r>
          </a:p>
        </p:txBody>
      </p:sp>
      <p:sp>
        <p:nvSpPr>
          <p:cNvPr id="40" name="Brödtext nivå ett…"/>
          <p:cNvSpPr txBox="1"/>
          <p:nvPr>
            <p:ph type="body" sz="quarter" idx="1"/>
          </p:nvPr>
        </p:nvSpPr>
        <p:spPr>
          <a:xfrm>
            <a:off x="673100" y="6870700"/>
            <a:ext cx="11049000" cy="54610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Brödtext nivå ett</a:t>
            </a:r>
          </a:p>
          <a:p>
            <a:pPr lvl="1"/>
            <a:r>
              <a:t>Brödtext nivå två</a:t>
            </a:r>
          </a:p>
          <a:p>
            <a:pPr lvl="2"/>
            <a:r>
              <a:t>Brödtext nivå tre</a:t>
            </a:r>
          </a:p>
          <a:p>
            <a:pPr lvl="3"/>
            <a:r>
              <a:t>Brödtext nivå fyra</a:t>
            </a:r>
          </a:p>
          <a:p>
            <a:pPr lvl="4"/>
            <a:r>
              <a:t>Brödtext nivå fem</a:t>
            </a:r>
          </a:p>
        </p:txBody>
      </p:sp>
      <p:sp>
        <p:nvSpPr>
          <p:cNvPr id="41"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el - Upptill">
    <p:spTree>
      <p:nvGrpSpPr>
        <p:cNvPr id="1" name=""/>
        <p:cNvGrpSpPr/>
        <p:nvPr/>
      </p:nvGrpSpPr>
      <p:grpSpPr>
        <a:xfrm>
          <a:off x="0" y="0"/>
          <a:ext cx="0" cy="0"/>
          <a:chOff x="0" y="0"/>
          <a:chExt cx="0" cy="0"/>
        </a:xfrm>
      </p:grpSpPr>
      <p:sp>
        <p:nvSpPr>
          <p:cNvPr id="48" name="Titeltext"/>
          <p:cNvSpPr txBox="1"/>
          <p:nvPr>
            <p:ph type="title"/>
          </p:nvPr>
        </p:nvSpPr>
        <p:spPr>
          <a:prstGeom prst="rect">
            <a:avLst/>
          </a:prstGeom>
        </p:spPr>
        <p:txBody>
          <a:bodyPr/>
          <a:lstStyle/>
          <a:p>
            <a:pPr/>
            <a:r>
              <a:t>Titeltext</a:t>
            </a:r>
          </a:p>
        </p:txBody>
      </p:sp>
      <p:sp>
        <p:nvSpPr>
          <p:cNvPr id="49"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el och punkter">
    <p:spTree>
      <p:nvGrpSpPr>
        <p:cNvPr id="1" name=""/>
        <p:cNvGrpSpPr/>
        <p:nvPr/>
      </p:nvGrpSpPr>
      <p:grpSpPr>
        <a:xfrm>
          <a:off x="0" y="0"/>
          <a:ext cx="0" cy="0"/>
          <a:chOff x="0" y="0"/>
          <a:chExt cx="0" cy="0"/>
        </a:xfrm>
      </p:grpSpPr>
      <p:sp>
        <p:nvSpPr>
          <p:cNvPr id="56" name="Titeltext"/>
          <p:cNvSpPr txBox="1"/>
          <p:nvPr>
            <p:ph type="title"/>
          </p:nvPr>
        </p:nvSpPr>
        <p:spPr>
          <a:prstGeom prst="rect">
            <a:avLst/>
          </a:prstGeom>
        </p:spPr>
        <p:txBody>
          <a:bodyPr/>
          <a:lstStyle/>
          <a:p>
            <a:pPr/>
            <a:r>
              <a:t>Titeltext</a:t>
            </a:r>
          </a:p>
        </p:txBody>
      </p:sp>
      <p:sp>
        <p:nvSpPr>
          <p:cNvPr id="57" name="Brödtext nivå ett…"/>
          <p:cNvSpPr txBox="1"/>
          <p:nvPr>
            <p:ph type="body" idx="1"/>
          </p:nvPr>
        </p:nvSpPr>
        <p:spPr>
          <a:prstGeom prst="rect">
            <a:avLst/>
          </a:prstGeom>
        </p:spPr>
        <p:txBody>
          <a:bodyPr/>
          <a:lstStyle>
            <a:lvl1pPr marL="736600" indent="-736600">
              <a:lnSpc>
                <a:spcPct val="120000"/>
              </a:lnSpc>
              <a:spcBef>
                <a:spcPts val="6500"/>
              </a:spcBef>
              <a:defRPr sz="6400"/>
            </a:lvl1pPr>
            <a:lvl2pPr marL="1473200" indent="-736600">
              <a:lnSpc>
                <a:spcPct val="120000"/>
              </a:lnSpc>
              <a:spcBef>
                <a:spcPts val="6500"/>
              </a:spcBef>
              <a:defRPr sz="6400"/>
            </a:lvl2pPr>
            <a:lvl3pPr marL="2209800" indent="-736600">
              <a:lnSpc>
                <a:spcPct val="120000"/>
              </a:lnSpc>
              <a:spcBef>
                <a:spcPts val="6500"/>
              </a:spcBef>
              <a:defRPr sz="6400"/>
            </a:lvl3pPr>
            <a:lvl4pPr marL="2946400" indent="-736600">
              <a:lnSpc>
                <a:spcPct val="120000"/>
              </a:lnSpc>
              <a:spcBef>
                <a:spcPts val="6500"/>
              </a:spcBef>
              <a:defRPr sz="6400"/>
            </a:lvl4pPr>
            <a:lvl5pPr marL="3683000" indent="-736600">
              <a:lnSpc>
                <a:spcPct val="120000"/>
              </a:lnSpc>
              <a:spcBef>
                <a:spcPts val="6500"/>
              </a:spcBef>
              <a:defRPr sz="6400"/>
            </a:lvl5pPr>
          </a:lstStyle>
          <a:p>
            <a:pPr/>
            <a:r>
              <a:t>Brödtext nivå ett</a:t>
            </a:r>
          </a:p>
          <a:p>
            <a:pPr lvl="1"/>
            <a:r>
              <a:t>Brödtext nivå två</a:t>
            </a:r>
          </a:p>
          <a:p>
            <a:pPr lvl="2"/>
            <a:r>
              <a:t>Brödtext nivå tre</a:t>
            </a:r>
          </a:p>
          <a:p>
            <a:pPr lvl="3"/>
            <a:r>
              <a:t>Brödtext nivå fyra</a:t>
            </a:r>
          </a:p>
          <a:p>
            <a:pPr lvl="4"/>
            <a:r>
              <a:t>Brödtext nivå fem</a:t>
            </a:r>
          </a:p>
        </p:txBody>
      </p:sp>
      <p:sp>
        <p:nvSpPr>
          <p:cNvPr id="58"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el, punkter och bild">
    <p:spTree>
      <p:nvGrpSpPr>
        <p:cNvPr id="1" name=""/>
        <p:cNvGrpSpPr/>
        <p:nvPr/>
      </p:nvGrpSpPr>
      <p:grpSpPr>
        <a:xfrm>
          <a:off x="0" y="0"/>
          <a:ext cx="0" cy="0"/>
          <a:chOff x="0" y="0"/>
          <a:chExt cx="0" cy="0"/>
        </a:xfrm>
      </p:grpSpPr>
      <p:sp>
        <p:nvSpPr>
          <p:cNvPr id="65" name="Bild"/>
          <p:cNvSpPr/>
          <p:nvPr>
            <p:ph type="pic" sz="half" idx="13"/>
          </p:nvPr>
        </p:nvSpPr>
        <p:spPr>
          <a:xfrm>
            <a:off x="11814854" y="3230211"/>
            <a:ext cx="11753235" cy="10447317"/>
          </a:xfrm>
          <a:prstGeom prst="rect">
            <a:avLst/>
          </a:prstGeom>
        </p:spPr>
        <p:txBody>
          <a:bodyPr lIns="91439" tIns="45719" rIns="91439" bIns="45719" anchor="t">
            <a:noAutofit/>
          </a:bodyPr>
          <a:lstStyle/>
          <a:p>
            <a:pPr/>
          </a:p>
        </p:txBody>
      </p:sp>
      <p:sp>
        <p:nvSpPr>
          <p:cNvPr id="66" name="Titeltext"/>
          <p:cNvSpPr txBox="1"/>
          <p:nvPr>
            <p:ph type="title"/>
          </p:nvPr>
        </p:nvSpPr>
        <p:spPr>
          <a:prstGeom prst="rect">
            <a:avLst/>
          </a:prstGeom>
        </p:spPr>
        <p:txBody>
          <a:bodyPr/>
          <a:lstStyle/>
          <a:p>
            <a:pPr/>
            <a:r>
              <a:t>Titeltext</a:t>
            </a:r>
          </a:p>
        </p:txBody>
      </p:sp>
      <p:sp>
        <p:nvSpPr>
          <p:cNvPr id="67" name="Brödtext nivå ett…"/>
          <p:cNvSpPr txBox="1"/>
          <p:nvPr>
            <p:ph type="body" sz="half" idx="1"/>
          </p:nvPr>
        </p:nvSpPr>
        <p:spPr>
          <a:xfrm>
            <a:off x="673100" y="3835400"/>
            <a:ext cx="11049000" cy="8864600"/>
          </a:xfrm>
          <a:prstGeom prst="rect">
            <a:avLst/>
          </a:prstGeom>
        </p:spPr>
        <p:txBody>
          <a:bodyPr/>
          <a:lstStyle/>
          <a:p>
            <a:pPr/>
            <a:r>
              <a:t>Brödtext nivå ett</a:t>
            </a:r>
          </a:p>
          <a:p>
            <a:pPr lvl="1"/>
            <a:r>
              <a:t>Brödtext nivå två</a:t>
            </a:r>
          </a:p>
          <a:p>
            <a:pPr lvl="2"/>
            <a:r>
              <a:t>Brödtext nivå tre</a:t>
            </a:r>
          </a:p>
          <a:p>
            <a:pPr lvl="3"/>
            <a:r>
              <a:t>Brödtext nivå fyra</a:t>
            </a:r>
          </a:p>
          <a:p>
            <a:pPr lvl="4"/>
            <a:r>
              <a:t>Brödtext nivå fem</a:t>
            </a:r>
          </a:p>
        </p:txBody>
      </p:sp>
      <p:sp>
        <p:nvSpPr>
          <p:cNvPr id="68"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nkter">
    <p:spTree>
      <p:nvGrpSpPr>
        <p:cNvPr id="1" name=""/>
        <p:cNvGrpSpPr/>
        <p:nvPr/>
      </p:nvGrpSpPr>
      <p:grpSpPr>
        <a:xfrm>
          <a:off x="0" y="0"/>
          <a:ext cx="0" cy="0"/>
          <a:chOff x="0" y="0"/>
          <a:chExt cx="0" cy="0"/>
        </a:xfrm>
      </p:grpSpPr>
      <p:sp>
        <p:nvSpPr>
          <p:cNvPr id="75" name="Brödtext nivå ett…"/>
          <p:cNvSpPr txBox="1"/>
          <p:nvPr>
            <p:ph type="body" idx="1"/>
          </p:nvPr>
        </p:nvSpPr>
        <p:spPr>
          <a:xfrm>
            <a:off x="1435100" y="1066800"/>
            <a:ext cx="21501100" cy="11557000"/>
          </a:xfrm>
          <a:prstGeom prst="rect">
            <a:avLst/>
          </a:prstGeom>
        </p:spPr>
        <p:txBody>
          <a:bodyPr/>
          <a:lstStyle>
            <a:lvl1pPr marL="736600" indent="-736600">
              <a:lnSpc>
                <a:spcPct val="120000"/>
              </a:lnSpc>
              <a:spcBef>
                <a:spcPts val="6500"/>
              </a:spcBef>
              <a:defRPr sz="6400"/>
            </a:lvl1pPr>
            <a:lvl2pPr marL="1473200" indent="-736600">
              <a:lnSpc>
                <a:spcPct val="120000"/>
              </a:lnSpc>
              <a:spcBef>
                <a:spcPts val="6500"/>
              </a:spcBef>
              <a:defRPr sz="6400"/>
            </a:lvl2pPr>
            <a:lvl3pPr marL="2209800" indent="-736600">
              <a:lnSpc>
                <a:spcPct val="120000"/>
              </a:lnSpc>
              <a:spcBef>
                <a:spcPts val="6500"/>
              </a:spcBef>
              <a:defRPr sz="6400"/>
            </a:lvl3pPr>
            <a:lvl4pPr marL="2946400" indent="-736600">
              <a:lnSpc>
                <a:spcPct val="120000"/>
              </a:lnSpc>
              <a:spcBef>
                <a:spcPts val="6500"/>
              </a:spcBef>
              <a:defRPr sz="6400"/>
            </a:lvl4pPr>
            <a:lvl5pPr marL="3683000" indent="-736600">
              <a:lnSpc>
                <a:spcPct val="120000"/>
              </a:lnSpc>
              <a:spcBef>
                <a:spcPts val="6500"/>
              </a:spcBef>
              <a:defRPr sz="6400"/>
            </a:lvl5pPr>
          </a:lstStyle>
          <a:p>
            <a:pPr/>
            <a:r>
              <a:t>Brödtext nivå ett</a:t>
            </a:r>
          </a:p>
          <a:p>
            <a:pPr lvl="1"/>
            <a:r>
              <a:t>Brödtext nivå två</a:t>
            </a:r>
          </a:p>
          <a:p>
            <a:pPr lvl="2"/>
            <a:r>
              <a:t>Brödtext nivå tre</a:t>
            </a:r>
          </a:p>
          <a:p>
            <a:pPr lvl="3"/>
            <a:r>
              <a:t>Brödtext nivå fyra</a:t>
            </a:r>
          </a:p>
          <a:p>
            <a:pPr lvl="4"/>
            <a:r>
              <a:t>Brödtext nivå fem</a:t>
            </a:r>
          </a:p>
        </p:txBody>
      </p:sp>
      <p:sp>
        <p:nvSpPr>
          <p:cNvPr id="76"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3 per sida">
    <p:spTree>
      <p:nvGrpSpPr>
        <p:cNvPr id="1" name=""/>
        <p:cNvGrpSpPr/>
        <p:nvPr/>
      </p:nvGrpSpPr>
      <p:grpSpPr>
        <a:xfrm>
          <a:off x="0" y="0"/>
          <a:ext cx="0" cy="0"/>
          <a:chOff x="0" y="0"/>
          <a:chExt cx="0" cy="0"/>
        </a:xfrm>
      </p:grpSpPr>
      <p:sp>
        <p:nvSpPr>
          <p:cNvPr id="83" name="2-033_1302x975.jpeg"/>
          <p:cNvSpPr/>
          <p:nvPr>
            <p:ph type="pic" sz="half" idx="13"/>
          </p:nvPr>
        </p:nvSpPr>
        <p:spPr>
          <a:xfrm>
            <a:off x="12407900" y="5715000"/>
            <a:ext cx="11023600" cy="8255000"/>
          </a:xfrm>
          <a:prstGeom prst="rect">
            <a:avLst/>
          </a:prstGeom>
        </p:spPr>
        <p:txBody>
          <a:bodyPr lIns="91439" tIns="45719" rIns="91439" bIns="45719" anchor="t">
            <a:noAutofit/>
          </a:bodyPr>
          <a:lstStyle/>
          <a:p>
            <a:pPr/>
          </a:p>
        </p:txBody>
      </p:sp>
      <p:sp>
        <p:nvSpPr>
          <p:cNvPr id="84" name="Bild"/>
          <p:cNvSpPr/>
          <p:nvPr>
            <p:ph type="pic" sz="half" idx="14"/>
          </p:nvPr>
        </p:nvSpPr>
        <p:spPr>
          <a:xfrm>
            <a:off x="12420600" y="-673100"/>
            <a:ext cx="11023600" cy="8255000"/>
          </a:xfrm>
          <a:prstGeom prst="rect">
            <a:avLst/>
          </a:prstGeom>
        </p:spPr>
        <p:txBody>
          <a:bodyPr lIns="91439" tIns="45719" rIns="91439" bIns="45719" anchor="t">
            <a:noAutofit/>
          </a:bodyPr>
          <a:lstStyle/>
          <a:p>
            <a:pPr/>
          </a:p>
        </p:txBody>
      </p:sp>
      <p:sp>
        <p:nvSpPr>
          <p:cNvPr id="85" name="2-10-superquadro_1631x2178.jpeg"/>
          <p:cNvSpPr/>
          <p:nvPr>
            <p:ph type="pic" idx="15"/>
          </p:nvPr>
        </p:nvSpPr>
        <p:spPr>
          <a:xfrm>
            <a:off x="-825499" y="-2108200"/>
            <a:ext cx="13804901" cy="18443211"/>
          </a:xfrm>
          <a:prstGeom prst="rect">
            <a:avLst/>
          </a:prstGeom>
        </p:spPr>
        <p:txBody>
          <a:bodyPr lIns="91439" tIns="45719" rIns="91439" bIns="45719" anchor="t">
            <a:noAutofit/>
          </a:bodyPr>
          <a:lstStyle/>
          <a:p>
            <a:pPr/>
          </a:p>
        </p:txBody>
      </p:sp>
      <p:sp>
        <p:nvSpPr>
          <p:cNvPr id="86" name="Diabilds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eltext"/>
          <p:cNvSpPr txBox="1"/>
          <p:nvPr>
            <p:ph type="title"/>
          </p:nvPr>
        </p:nvSpPr>
        <p:spPr>
          <a:xfrm>
            <a:off x="673100" y="355600"/>
            <a:ext cx="230505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Titeltext</a:t>
            </a:r>
          </a:p>
        </p:txBody>
      </p:sp>
      <p:sp>
        <p:nvSpPr>
          <p:cNvPr id="3" name="Brödtext nivå ett…"/>
          <p:cNvSpPr txBox="1"/>
          <p:nvPr>
            <p:ph type="body" idx="1"/>
          </p:nvPr>
        </p:nvSpPr>
        <p:spPr>
          <a:xfrm>
            <a:off x="673100" y="3835400"/>
            <a:ext cx="23050500" cy="8864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Brödtext nivå ett</a:t>
            </a:r>
          </a:p>
          <a:p>
            <a:pPr lvl="1"/>
            <a:r>
              <a:t>Brödtext nivå två</a:t>
            </a:r>
          </a:p>
          <a:p>
            <a:pPr lvl="2"/>
            <a:r>
              <a:t>Brödtext nivå tre</a:t>
            </a:r>
          </a:p>
          <a:p>
            <a:pPr lvl="3"/>
            <a:r>
              <a:t>Brödtext nivå fyra</a:t>
            </a:r>
          </a:p>
          <a:p>
            <a:pPr lvl="4"/>
            <a:r>
              <a:t>Brödtext nivå fem</a:t>
            </a:r>
          </a:p>
        </p:txBody>
      </p:sp>
      <p:sp>
        <p:nvSpPr>
          <p:cNvPr id="4" name="Diabildsnummer"/>
          <p:cNvSpPr txBox="1"/>
          <p:nvPr>
            <p:ph type="sldNum" sz="quarter" idx="2"/>
          </p:nvPr>
        </p:nvSpPr>
        <p:spPr>
          <a:xfrm>
            <a:off x="11976099" y="13080999"/>
            <a:ext cx="419101" cy="457201"/>
          </a:xfrm>
          <a:prstGeom prst="rect">
            <a:avLst/>
          </a:prstGeom>
          <a:ln w="12700">
            <a:miter lim="400000"/>
          </a:ln>
        </p:spPr>
        <p:txBody>
          <a:bodyPr wrap="none" lIns="50800" tIns="50800" rIns="50800" bIns="50800" anchor="b">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1pPr>
      <a:lvl2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2pPr>
      <a:lvl3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3pPr>
      <a:lvl4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4pPr>
      <a:lvl5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5pPr>
      <a:lvl6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6pPr>
      <a:lvl7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7pPr>
      <a:lvl8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8pPr>
      <a:lvl9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9pPr>
    </p:titleStyle>
    <p:bodyStyle>
      <a:lvl1pPr marL="5842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1pPr>
      <a:lvl2pPr marL="11684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2pPr>
      <a:lvl3pPr marL="17526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3pPr>
      <a:lvl4pPr marL="23368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4pPr>
      <a:lvl5pPr marL="29210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5pPr>
      <a:lvl6pPr marL="35052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6pPr>
      <a:lvl7pPr marL="40894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7pPr>
      <a:lvl8pPr marL="46736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8pPr>
      <a:lvl9pPr marL="52578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tepster"/>
          <p:cNvSpPr txBox="1"/>
          <p:nvPr>
            <p:ph type="ctrTitle"/>
          </p:nvPr>
        </p:nvSpPr>
        <p:spPr>
          <a:prstGeom prst="rect">
            <a:avLst/>
          </a:prstGeom>
        </p:spPr>
        <p:txBody>
          <a:bodyPr/>
          <a:lstStyle/>
          <a:p>
            <a:pPr/>
            <a:r>
              <a:t>Stepster</a:t>
            </a:r>
          </a:p>
        </p:txBody>
      </p:sp>
      <p:sp>
        <p:nvSpPr>
          <p:cNvPr id="120" name="App-prototyp"/>
          <p:cNvSpPr txBox="1"/>
          <p:nvPr>
            <p:ph type="subTitle" sz="quarter" idx="1"/>
          </p:nvPr>
        </p:nvSpPr>
        <p:spPr>
          <a:prstGeom prst="rect">
            <a:avLst/>
          </a:prstGeom>
        </p:spPr>
        <p:txBody>
          <a:bodyPr/>
          <a:lstStyle/>
          <a:p>
            <a:pPr/>
            <a:r>
              <a:t>App-prototyp</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tegräknare"/>
          <p:cNvSpPr txBox="1"/>
          <p:nvPr>
            <p:ph type="title"/>
          </p:nvPr>
        </p:nvSpPr>
        <p:spPr>
          <a:xfrm>
            <a:off x="666750" y="76200"/>
            <a:ext cx="23050500" cy="3429000"/>
          </a:xfrm>
          <a:prstGeom prst="rect">
            <a:avLst/>
          </a:prstGeom>
        </p:spPr>
        <p:txBody>
          <a:bodyPr/>
          <a:lstStyle/>
          <a:p>
            <a:pPr/>
            <a:r>
              <a:t>Stegräknare</a:t>
            </a:r>
          </a:p>
        </p:txBody>
      </p:sp>
      <p:sp>
        <p:nvSpPr>
          <p:cNvPr id="125" name="Tydlig…"/>
          <p:cNvSpPr txBox="1"/>
          <p:nvPr>
            <p:ph type="body" sz="quarter" idx="1"/>
          </p:nvPr>
        </p:nvSpPr>
        <p:spPr>
          <a:xfrm>
            <a:off x="923818" y="3835400"/>
            <a:ext cx="6980171" cy="8864600"/>
          </a:xfrm>
          <a:prstGeom prst="rect">
            <a:avLst/>
          </a:prstGeom>
        </p:spPr>
        <p:txBody>
          <a:bodyPr/>
          <a:lstStyle/>
          <a:p>
            <a:pPr/>
            <a:r>
              <a:t>Tydlig</a:t>
            </a:r>
          </a:p>
          <a:p>
            <a:pPr/>
            <a:r>
              <a:t>Enkel</a:t>
            </a:r>
          </a:p>
          <a:p>
            <a:pPr/>
            <a:r>
              <a:t>Liten</a:t>
            </a:r>
          </a:p>
        </p:txBody>
      </p:sp>
      <p:pic>
        <p:nvPicPr>
          <p:cNvPr id="126" name="2.PNG" descr="2.PNG"/>
          <p:cNvPicPr>
            <a:picLocks noChangeAspect="1"/>
          </p:cNvPicPr>
          <p:nvPr/>
        </p:nvPicPr>
        <p:blipFill>
          <a:blip r:embed="rId3">
            <a:extLst/>
          </a:blip>
          <a:stretch>
            <a:fillRect/>
          </a:stretch>
        </p:blipFill>
        <p:spPr>
          <a:xfrm>
            <a:off x="14623305" y="4693941"/>
            <a:ext cx="3300887" cy="7147518"/>
          </a:xfrm>
          <a:prstGeom prst="rect">
            <a:avLst/>
          </a:prstGeom>
          <a:ln w="12700">
            <a:miter lim="400000"/>
          </a:ln>
        </p:spPr>
      </p:pic>
      <p:pic>
        <p:nvPicPr>
          <p:cNvPr id="127" name="1.PNG" descr="1.PNG"/>
          <p:cNvPicPr>
            <a:picLocks noChangeAspect="1"/>
          </p:cNvPicPr>
          <p:nvPr/>
        </p:nvPicPr>
        <p:blipFill>
          <a:blip r:embed="rId4">
            <a:extLst/>
          </a:blip>
          <a:stretch>
            <a:fillRect/>
          </a:stretch>
        </p:blipFill>
        <p:spPr>
          <a:xfrm>
            <a:off x="9868199" y="4693941"/>
            <a:ext cx="3300886" cy="7147518"/>
          </a:xfrm>
          <a:prstGeom prst="rect">
            <a:avLst/>
          </a:prstGeom>
          <a:ln w="12700">
            <a:miter lim="400000"/>
          </a:ln>
        </p:spPr>
      </p:pic>
      <p:pic>
        <p:nvPicPr>
          <p:cNvPr id="128" name="3.PNG" descr="3.PNG"/>
          <p:cNvPicPr>
            <a:picLocks noChangeAspect="1"/>
          </p:cNvPicPr>
          <p:nvPr/>
        </p:nvPicPr>
        <p:blipFill>
          <a:blip r:embed="rId5">
            <a:extLst/>
          </a:blip>
          <a:stretch>
            <a:fillRect/>
          </a:stretch>
        </p:blipFill>
        <p:spPr>
          <a:xfrm>
            <a:off x="19378414" y="4693941"/>
            <a:ext cx="3300886" cy="714751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7" grpId="1" fill="hold">
                                  <p:stCondLst>
                                    <p:cond delay="0"/>
                                  </p:stCondLst>
                                  <p:iterate type="el" backwards="0">
                                    <p:tmAbs val="0"/>
                                  </p:iterate>
                                  <p:childTnLst>
                                    <p:set>
                                      <p:cBhvr>
                                        <p:cTn id="6" fill="hold"/>
                                        <p:tgtEl>
                                          <p:spTgt spid="126"/>
                                        </p:tgtEl>
                                        <p:attrNameLst>
                                          <p:attrName>style.visibility</p:attrName>
                                        </p:attrNameLst>
                                      </p:cBhvr>
                                      <p:to>
                                        <p:strVal val="visible"/>
                                      </p:to>
                                    </p:set>
                                    <p:anim calcmode="lin" valueType="num">
                                      <p:cBhvr>
                                        <p:cTn id="7" dur="1500" fill="hold"/>
                                        <p:tgtEl>
                                          <p:spTgt spid="126"/>
                                        </p:tgtEl>
                                        <p:attrNameLst>
                                          <p:attrName>ppt_x</p:attrName>
                                        </p:attrNameLst>
                                      </p:cBhvr>
                                      <p:tavLst>
                                        <p:tav tm="0">
                                          <p:val>
                                            <p:strVal val="0-#ppt_w/2"/>
                                          </p:val>
                                        </p:tav>
                                        <p:tav tm="100000">
                                          <p:val>
                                            <p:strVal val="#ppt_x"/>
                                          </p:val>
                                        </p:tav>
                                      </p:tavLst>
                                    </p:anim>
                                    <p:anim calcmode="lin" valueType="num">
                                      <p:cBhvr>
                                        <p:cTn id="8" dur="1500" fill="hold"/>
                                        <p:tgtEl>
                                          <p:spTgt spid="12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7" grpId="2" fill="hold">
                                  <p:stCondLst>
                                    <p:cond delay="0"/>
                                  </p:stCondLst>
                                  <p:iterate type="el" backwards="0">
                                    <p:tmAbs val="0"/>
                                  </p:iterate>
                                  <p:childTnLst>
                                    <p:set>
                                      <p:cBhvr>
                                        <p:cTn id="12" fill="hold"/>
                                        <p:tgtEl>
                                          <p:spTgt spid="128"/>
                                        </p:tgtEl>
                                        <p:attrNameLst>
                                          <p:attrName>style.visibility</p:attrName>
                                        </p:attrNameLst>
                                      </p:cBhvr>
                                      <p:to>
                                        <p:strVal val="visible"/>
                                      </p:to>
                                    </p:set>
                                    <p:anim calcmode="lin" valueType="num">
                                      <p:cBhvr>
                                        <p:cTn id="13" dur="1500" fill="hold"/>
                                        <p:tgtEl>
                                          <p:spTgt spid="128"/>
                                        </p:tgtEl>
                                        <p:attrNameLst>
                                          <p:attrName>ppt_x</p:attrName>
                                        </p:attrNameLst>
                                      </p:cBhvr>
                                      <p:tavLst>
                                        <p:tav tm="0">
                                          <p:val>
                                            <p:strVal val="0-#ppt_w/2"/>
                                          </p:val>
                                        </p:tav>
                                        <p:tav tm="100000">
                                          <p:val>
                                            <p:strVal val="#ppt_x"/>
                                          </p:val>
                                        </p:tav>
                                      </p:tavLst>
                                    </p:anim>
                                    <p:anim calcmode="lin" valueType="num">
                                      <p:cBhvr>
                                        <p:cTn id="14" dur="1500" fill="hold"/>
                                        <p:tgtEl>
                                          <p:spTgt spid="1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6" grpId="1"/>
      <p:bldP build="whole" bldLvl="1" animBg="1" rev="0" advAuto="0" spid="128" grpId="2"/>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Målgrupp"/>
          <p:cNvSpPr txBox="1"/>
          <p:nvPr>
            <p:ph type="title"/>
          </p:nvPr>
        </p:nvSpPr>
        <p:spPr>
          <a:prstGeom prst="rect">
            <a:avLst/>
          </a:prstGeom>
        </p:spPr>
        <p:txBody>
          <a:bodyPr/>
          <a:lstStyle/>
          <a:p>
            <a:pPr/>
            <a:r>
              <a:t>Målgrupp</a:t>
            </a:r>
          </a:p>
        </p:txBody>
      </p:sp>
      <p:sp>
        <p:nvSpPr>
          <p:cNvPr id="133" name="Vardagsmotionärer…"/>
          <p:cNvSpPr txBox="1"/>
          <p:nvPr>
            <p:ph type="body" idx="1"/>
          </p:nvPr>
        </p:nvSpPr>
        <p:spPr>
          <a:prstGeom prst="rect">
            <a:avLst/>
          </a:prstGeom>
        </p:spPr>
        <p:txBody>
          <a:bodyPr/>
          <a:lstStyle/>
          <a:p>
            <a:pPr/>
            <a:r>
              <a:t>Vardagsmotionärer</a:t>
            </a:r>
          </a:p>
          <a:p>
            <a:pPr/>
            <a:r>
              <a:t>Yngre och äldre personer</a:t>
            </a:r>
          </a:p>
          <a:p>
            <a:pPr/>
            <a:r>
              <a:t>Mindre tekniskt sakkunniga/ointresserade</a:t>
            </a:r>
          </a:p>
          <a:p>
            <a:pPr/>
            <a:r>
              <a:t>Ej för atleter eller tävlingsidrottare</a:t>
            </a:r>
          </a:p>
        </p:txBody>
      </p:sp>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Liggande layout"/>
          <p:cNvSpPr txBox="1"/>
          <p:nvPr>
            <p:ph type="title"/>
          </p:nvPr>
        </p:nvSpPr>
        <p:spPr>
          <a:xfrm>
            <a:off x="666750" y="76200"/>
            <a:ext cx="23050500" cy="3429000"/>
          </a:xfrm>
          <a:prstGeom prst="rect">
            <a:avLst/>
          </a:prstGeom>
        </p:spPr>
        <p:txBody>
          <a:bodyPr/>
          <a:lstStyle/>
          <a:p>
            <a:pPr/>
            <a:r>
              <a:t>Liggande layout</a:t>
            </a:r>
          </a:p>
        </p:txBody>
      </p:sp>
      <p:sp>
        <p:nvSpPr>
          <p:cNvPr id="138" name="Fluid-design…"/>
          <p:cNvSpPr txBox="1"/>
          <p:nvPr>
            <p:ph type="body" sz="quarter" idx="1"/>
          </p:nvPr>
        </p:nvSpPr>
        <p:spPr>
          <a:xfrm>
            <a:off x="923818" y="3835400"/>
            <a:ext cx="6980171" cy="8864600"/>
          </a:xfrm>
          <a:prstGeom prst="rect">
            <a:avLst/>
          </a:prstGeom>
        </p:spPr>
        <p:txBody>
          <a:bodyPr/>
          <a:lstStyle/>
          <a:p>
            <a:pPr/>
            <a:r>
              <a:t>Fluid-design</a:t>
            </a:r>
          </a:p>
          <a:p>
            <a:pPr/>
            <a:r>
              <a:t>Igenkännande</a:t>
            </a:r>
          </a:p>
          <a:p>
            <a:pPr/>
            <a:r>
              <a:t>Navigeringsmeny</a:t>
            </a:r>
          </a:p>
          <a:p>
            <a:pPr/>
            <a:r>
              <a:t>Swipe och touch</a:t>
            </a:r>
          </a:p>
        </p:txBody>
      </p:sp>
      <p:pic>
        <p:nvPicPr>
          <p:cNvPr id="139" name="4.PNG" descr="4.PNG"/>
          <p:cNvPicPr>
            <a:picLocks noChangeAspect="1"/>
          </p:cNvPicPr>
          <p:nvPr/>
        </p:nvPicPr>
        <p:blipFill>
          <a:blip r:embed="rId3">
            <a:extLst/>
          </a:blip>
          <a:srcRect l="5411" t="0" r="5411" b="0"/>
          <a:stretch>
            <a:fillRect/>
          </a:stretch>
        </p:blipFill>
        <p:spPr>
          <a:xfrm>
            <a:off x="9060598" y="3708886"/>
            <a:ext cx="7356896" cy="3809972"/>
          </a:xfrm>
          <a:prstGeom prst="rect">
            <a:avLst/>
          </a:prstGeom>
          <a:ln w="12700">
            <a:miter lim="400000"/>
          </a:ln>
        </p:spPr>
      </p:pic>
      <p:pic>
        <p:nvPicPr>
          <p:cNvPr id="140" name="3.png" descr="3.png"/>
          <p:cNvPicPr>
            <a:picLocks noChangeAspect="1"/>
          </p:cNvPicPr>
          <p:nvPr/>
        </p:nvPicPr>
        <p:blipFill>
          <a:blip r:embed="rId4">
            <a:extLst/>
          </a:blip>
          <a:stretch>
            <a:fillRect/>
          </a:stretch>
        </p:blipFill>
        <p:spPr>
          <a:xfrm>
            <a:off x="17574079" y="4837302"/>
            <a:ext cx="5268306" cy="763455"/>
          </a:xfrm>
          <a:prstGeom prst="rect">
            <a:avLst/>
          </a:prstGeom>
          <a:ln w="12700">
            <a:miter lim="400000"/>
          </a:ln>
        </p:spPr>
      </p:pic>
      <p:pic>
        <p:nvPicPr>
          <p:cNvPr id="141" name="7.PNG" descr="7.PNG"/>
          <p:cNvPicPr>
            <a:picLocks noChangeAspect="1"/>
          </p:cNvPicPr>
          <p:nvPr/>
        </p:nvPicPr>
        <p:blipFill>
          <a:blip r:embed="rId5">
            <a:extLst/>
          </a:blip>
          <a:stretch>
            <a:fillRect/>
          </a:stretch>
        </p:blipFill>
        <p:spPr>
          <a:xfrm>
            <a:off x="17743513" y="7726560"/>
            <a:ext cx="5268307" cy="4365843"/>
          </a:xfrm>
          <a:prstGeom prst="rect">
            <a:avLst/>
          </a:prstGeom>
          <a:ln w="12700">
            <a:miter lim="400000"/>
          </a:ln>
        </p:spPr>
      </p:pic>
      <p:pic>
        <p:nvPicPr>
          <p:cNvPr id="142" name="8.PNG" descr="8.PNG"/>
          <p:cNvPicPr>
            <a:picLocks noChangeAspect="1"/>
          </p:cNvPicPr>
          <p:nvPr/>
        </p:nvPicPr>
        <p:blipFill>
          <a:blip r:embed="rId6">
            <a:extLst/>
          </a:blip>
          <a:stretch>
            <a:fillRect/>
          </a:stretch>
        </p:blipFill>
        <p:spPr>
          <a:xfrm>
            <a:off x="9151938" y="8727109"/>
            <a:ext cx="7343628" cy="3429001"/>
          </a:xfrm>
          <a:prstGeom prst="rect">
            <a:avLst/>
          </a:prstGeom>
          <a:ln w="12700">
            <a:miter lim="400000"/>
          </a:ln>
        </p:spPr>
      </p:pic>
      <p:sp>
        <p:nvSpPr>
          <p:cNvPr id="143" name="Linje"/>
          <p:cNvSpPr/>
          <p:nvPr/>
        </p:nvSpPr>
        <p:spPr>
          <a:xfrm flipV="1">
            <a:off x="15466996" y="5921328"/>
            <a:ext cx="663906" cy="744299"/>
          </a:xfrm>
          <a:prstGeom prst="line">
            <a:avLst/>
          </a:prstGeom>
          <a:ln w="63500">
            <a:solidFill>
              <a:schemeClr val="accent5">
                <a:hueOff val="-608019"/>
                <a:satOff val="-16379"/>
                <a:lumOff val="25127"/>
              </a:schemeClr>
            </a:solidFill>
            <a:miter lim="400000"/>
            <a:tailEnd type="triangle"/>
          </a:ln>
        </p:spPr>
        <p:txBody>
          <a:bodyPr lIns="50800" tIns="50800" rIns="50800" bIns="50800" anchor="ctr"/>
          <a:lstStyle/>
          <a:p>
            <a:pPr/>
          </a:p>
        </p:txBody>
      </p:sp>
      <p:sp>
        <p:nvSpPr>
          <p:cNvPr id="144" name="Linje"/>
          <p:cNvSpPr/>
          <p:nvPr/>
        </p:nvSpPr>
        <p:spPr>
          <a:xfrm flipH="1" flipV="1">
            <a:off x="9356390" y="5922318"/>
            <a:ext cx="488107" cy="745050"/>
          </a:xfrm>
          <a:prstGeom prst="line">
            <a:avLst/>
          </a:prstGeom>
          <a:ln w="63500">
            <a:solidFill>
              <a:schemeClr val="accent5">
                <a:hueOff val="-608019"/>
                <a:satOff val="-16379"/>
                <a:lumOff val="25127"/>
              </a:schemeClr>
            </a:solidFill>
            <a:miter lim="400000"/>
            <a:tailEnd type="triangle"/>
          </a:ln>
        </p:spPr>
        <p:txBody>
          <a:bodyPr lIns="50800" tIns="50800" rIns="50800" bIns="50800" anchor="ctr"/>
          <a:lstStyle/>
          <a:p>
            <a:pPr/>
          </a:p>
        </p:txBody>
      </p:sp>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39"/>
                                        </p:tgtEl>
                                        <p:attrNameLst>
                                          <p:attrName>style.visibility</p:attrName>
                                        </p:attrNameLst>
                                      </p:cBhvr>
                                      <p:to>
                                        <p:strVal val="visible"/>
                                      </p:to>
                                    </p:set>
                                    <p:anim calcmode="lin" valueType="num">
                                      <p:cBhvr>
                                        <p:cTn id="7" dur="1000" fill="hold"/>
                                        <p:tgtEl>
                                          <p:spTgt spid="139"/>
                                        </p:tgtEl>
                                        <p:attrNameLst>
                                          <p:attrName>ppt_x</p:attrName>
                                        </p:attrNameLst>
                                      </p:cBhvr>
                                      <p:tavLst>
                                        <p:tav tm="0">
                                          <p:val>
                                            <p:strVal val="0-#ppt_w/2"/>
                                          </p:val>
                                        </p:tav>
                                        <p:tav tm="100000">
                                          <p:val>
                                            <p:strVal val="#ppt_x"/>
                                          </p:val>
                                        </p:tav>
                                      </p:tavLst>
                                    </p:anim>
                                    <p:anim calcmode="lin" valueType="num">
                                      <p:cBhvr>
                                        <p:cTn id="8" dur="1000" fill="hold"/>
                                        <p:tgtEl>
                                          <p:spTgt spid="13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42"/>
                                        </p:tgtEl>
                                        <p:attrNameLst>
                                          <p:attrName>style.visibility</p:attrName>
                                        </p:attrNameLst>
                                      </p:cBhvr>
                                      <p:to>
                                        <p:strVal val="visible"/>
                                      </p:to>
                                    </p:set>
                                    <p:anim calcmode="lin" valueType="num">
                                      <p:cBhvr>
                                        <p:cTn id="13" dur="1000" fill="hold"/>
                                        <p:tgtEl>
                                          <p:spTgt spid="142"/>
                                        </p:tgtEl>
                                        <p:attrNameLst>
                                          <p:attrName>ppt_x</p:attrName>
                                        </p:attrNameLst>
                                      </p:cBhvr>
                                      <p:tavLst>
                                        <p:tav tm="0">
                                          <p:val>
                                            <p:strVal val="0-#ppt_w/2"/>
                                          </p:val>
                                        </p:tav>
                                        <p:tav tm="100000">
                                          <p:val>
                                            <p:strVal val="#ppt_x"/>
                                          </p:val>
                                        </p:tav>
                                      </p:tavLst>
                                    </p:anim>
                                    <p:anim calcmode="lin" valueType="num">
                                      <p:cBhvr>
                                        <p:cTn id="14" dur="1000" fill="hold"/>
                                        <p:tgtEl>
                                          <p:spTgt spid="142"/>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Class="entr" nodeType="afterEffect" presetSubtype="16" presetID="23" grpId="3" fill="hold">
                                  <p:stCondLst>
                                    <p:cond delay="0"/>
                                  </p:stCondLst>
                                  <p:iterate type="el" backwards="0">
                                    <p:tmAbs val="0"/>
                                  </p:iterate>
                                  <p:childTnLst>
                                    <p:set>
                                      <p:cBhvr>
                                        <p:cTn id="17" fill="hold"/>
                                        <p:tgtEl>
                                          <p:spTgt spid="140"/>
                                        </p:tgtEl>
                                        <p:attrNameLst>
                                          <p:attrName>style.visibility</p:attrName>
                                        </p:attrNameLst>
                                      </p:cBhvr>
                                      <p:to>
                                        <p:strVal val="visible"/>
                                      </p:to>
                                    </p:set>
                                    <p:anim calcmode="lin" valueType="num">
                                      <p:cBhvr>
                                        <p:cTn id="18" dur="1000" fill="hold"/>
                                        <p:tgtEl>
                                          <p:spTgt spid="140"/>
                                        </p:tgtEl>
                                        <p:attrNameLst>
                                          <p:attrName>ppt_w</p:attrName>
                                        </p:attrNameLst>
                                      </p:cBhvr>
                                      <p:tavLst>
                                        <p:tav tm="0">
                                          <p:val>
                                            <p:fltVal val="0"/>
                                          </p:val>
                                        </p:tav>
                                        <p:tav tm="100000">
                                          <p:val>
                                            <p:strVal val="#ppt_w"/>
                                          </p:val>
                                        </p:tav>
                                      </p:tavLst>
                                    </p:anim>
                                    <p:anim calcmode="lin" valueType="num">
                                      <p:cBhvr>
                                        <p:cTn id="19" dur="1000" fill="hold"/>
                                        <p:tgtEl>
                                          <p:spTgt spid="140"/>
                                        </p:tgtEl>
                                        <p:attrNameLst>
                                          <p:attrName>ppt_h</p:attrName>
                                        </p:attrNameLst>
                                      </p:cBhvr>
                                      <p:tavLst>
                                        <p:tav tm="0">
                                          <p:val>
                                            <p:fltVal val="0"/>
                                          </p:val>
                                        </p:tav>
                                        <p:tav tm="100000">
                                          <p:val>
                                            <p:strVal val="#ppt_h"/>
                                          </p:val>
                                        </p:tav>
                                      </p:tavLst>
                                    </p:anim>
                                  </p:childTnLst>
                                </p:cTn>
                              </p:par>
                            </p:childTnLst>
                          </p:cTn>
                        </p:par>
                        <p:par>
                          <p:cTn id="20" fill="hold">
                            <p:stCondLst>
                              <p:cond delay="2000"/>
                            </p:stCondLst>
                            <p:childTnLst>
                              <p:par>
                                <p:cTn id="21" presetClass="entr" nodeType="afterEffect" presetSubtype="16" presetID="23" grpId="4" fill="hold">
                                  <p:stCondLst>
                                    <p:cond delay="0"/>
                                  </p:stCondLst>
                                  <p:iterate type="el" backwards="0">
                                    <p:tmAbs val="0"/>
                                  </p:iterate>
                                  <p:childTnLst>
                                    <p:set>
                                      <p:cBhvr>
                                        <p:cTn id="22" fill="hold"/>
                                        <p:tgtEl>
                                          <p:spTgt spid="141"/>
                                        </p:tgtEl>
                                        <p:attrNameLst>
                                          <p:attrName>style.visibility</p:attrName>
                                        </p:attrNameLst>
                                      </p:cBhvr>
                                      <p:to>
                                        <p:strVal val="visible"/>
                                      </p:to>
                                    </p:set>
                                    <p:anim calcmode="lin" valueType="num">
                                      <p:cBhvr>
                                        <p:cTn id="23" dur="1000" fill="hold"/>
                                        <p:tgtEl>
                                          <p:spTgt spid="141"/>
                                        </p:tgtEl>
                                        <p:attrNameLst>
                                          <p:attrName>ppt_w</p:attrName>
                                        </p:attrNameLst>
                                      </p:cBhvr>
                                      <p:tavLst>
                                        <p:tav tm="0">
                                          <p:val>
                                            <p:fltVal val="0"/>
                                          </p:val>
                                        </p:tav>
                                        <p:tav tm="100000">
                                          <p:val>
                                            <p:strVal val="#ppt_w"/>
                                          </p:val>
                                        </p:tav>
                                      </p:tavLst>
                                    </p:anim>
                                    <p:anim calcmode="lin" valueType="num">
                                      <p:cBhvr>
                                        <p:cTn id="24" dur="1000" fill="hold"/>
                                        <p:tgtEl>
                                          <p:spTgt spid="141"/>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16" presetID="23" grpId="5" fill="hold">
                                  <p:stCondLst>
                                    <p:cond delay="0"/>
                                  </p:stCondLst>
                                  <p:iterate type="el" backwards="0">
                                    <p:tmAbs val="0"/>
                                  </p:iterate>
                                  <p:childTnLst>
                                    <p:set>
                                      <p:cBhvr>
                                        <p:cTn id="28" fill="hold"/>
                                        <p:tgtEl>
                                          <p:spTgt spid="144"/>
                                        </p:tgtEl>
                                        <p:attrNameLst>
                                          <p:attrName>style.visibility</p:attrName>
                                        </p:attrNameLst>
                                      </p:cBhvr>
                                      <p:to>
                                        <p:strVal val="visible"/>
                                      </p:to>
                                    </p:set>
                                    <p:anim calcmode="lin" valueType="num">
                                      <p:cBhvr>
                                        <p:cTn id="29" dur="500" fill="hold"/>
                                        <p:tgtEl>
                                          <p:spTgt spid="144"/>
                                        </p:tgtEl>
                                        <p:attrNameLst>
                                          <p:attrName>ppt_w</p:attrName>
                                        </p:attrNameLst>
                                      </p:cBhvr>
                                      <p:tavLst>
                                        <p:tav tm="0">
                                          <p:val>
                                            <p:fltVal val="0"/>
                                          </p:val>
                                        </p:tav>
                                        <p:tav tm="100000">
                                          <p:val>
                                            <p:strVal val="#ppt_w"/>
                                          </p:val>
                                        </p:tav>
                                      </p:tavLst>
                                    </p:anim>
                                    <p:anim calcmode="lin" valueType="num">
                                      <p:cBhvr>
                                        <p:cTn id="30" dur="500" fill="hold"/>
                                        <p:tgtEl>
                                          <p:spTgt spid="144"/>
                                        </p:tgtEl>
                                        <p:attrNameLst>
                                          <p:attrName>ppt_h</p:attrName>
                                        </p:attrNameLst>
                                      </p:cBhvr>
                                      <p:tavLst>
                                        <p:tav tm="0">
                                          <p:val>
                                            <p:fltVal val="0"/>
                                          </p:val>
                                        </p:tav>
                                        <p:tav tm="100000">
                                          <p:val>
                                            <p:strVal val="#ppt_h"/>
                                          </p:val>
                                        </p:tav>
                                      </p:tavLst>
                                    </p:anim>
                                  </p:childTnLst>
                                </p:cTn>
                              </p:par>
                            </p:childTnLst>
                          </p:cTn>
                        </p:par>
                        <p:par>
                          <p:cTn id="31" fill="hold">
                            <p:stCondLst>
                              <p:cond delay="500"/>
                            </p:stCondLst>
                            <p:childTnLst>
                              <p:par>
                                <p:cTn id="32" presetClass="entr" nodeType="afterEffect" presetSubtype="16" presetID="23" grpId="6" fill="hold">
                                  <p:stCondLst>
                                    <p:cond delay="0"/>
                                  </p:stCondLst>
                                  <p:iterate type="el" backwards="0">
                                    <p:tmAbs val="0"/>
                                  </p:iterate>
                                  <p:childTnLst>
                                    <p:set>
                                      <p:cBhvr>
                                        <p:cTn id="33" fill="hold"/>
                                        <p:tgtEl>
                                          <p:spTgt spid="143"/>
                                        </p:tgtEl>
                                        <p:attrNameLst>
                                          <p:attrName>style.visibility</p:attrName>
                                        </p:attrNameLst>
                                      </p:cBhvr>
                                      <p:to>
                                        <p:strVal val="visible"/>
                                      </p:to>
                                    </p:set>
                                    <p:anim calcmode="lin" valueType="num">
                                      <p:cBhvr>
                                        <p:cTn id="34" dur="500" fill="hold"/>
                                        <p:tgtEl>
                                          <p:spTgt spid="143"/>
                                        </p:tgtEl>
                                        <p:attrNameLst>
                                          <p:attrName>ppt_w</p:attrName>
                                        </p:attrNameLst>
                                      </p:cBhvr>
                                      <p:tavLst>
                                        <p:tav tm="0">
                                          <p:val>
                                            <p:fltVal val="0"/>
                                          </p:val>
                                        </p:tav>
                                        <p:tav tm="100000">
                                          <p:val>
                                            <p:strVal val="#ppt_w"/>
                                          </p:val>
                                        </p:tav>
                                      </p:tavLst>
                                    </p:anim>
                                    <p:anim calcmode="lin" valueType="num">
                                      <p:cBhvr>
                                        <p:cTn id="35" dur="500" fill="hold"/>
                                        <p:tgtEl>
                                          <p:spTgt spid="14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0" grpId="3"/>
      <p:bldP build="whole" bldLvl="1" animBg="1" rev="0" advAuto="0" spid="142" grpId="2"/>
      <p:bldP build="whole" bldLvl="1" animBg="1" rev="0" advAuto="0" spid="139" grpId="1"/>
      <p:bldP build="whole" bldLvl="1" animBg="1" rev="0" advAuto="0" spid="141" grpId="4"/>
      <p:bldP build="whole" bldLvl="1" animBg="1" rev="0" advAuto="0" spid="144" grpId="5"/>
      <p:bldP build="whole" bldLvl="1" animBg="1" rev="0" advAuto="0" spid="143" grpId="6"/>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Design"/>
          <p:cNvSpPr txBox="1"/>
          <p:nvPr>
            <p:ph type="title"/>
          </p:nvPr>
        </p:nvSpPr>
        <p:spPr>
          <a:prstGeom prst="rect">
            <a:avLst/>
          </a:prstGeom>
        </p:spPr>
        <p:txBody>
          <a:bodyPr/>
          <a:lstStyle/>
          <a:p>
            <a:pPr/>
            <a:r>
              <a:t>Design</a:t>
            </a:r>
          </a:p>
        </p:txBody>
      </p:sp>
      <p:sp>
        <p:nvSpPr>
          <p:cNvPr id="149" name="Nielsens heuristics…"/>
          <p:cNvSpPr txBox="1"/>
          <p:nvPr>
            <p:ph type="body" sz="half" idx="1"/>
          </p:nvPr>
        </p:nvSpPr>
        <p:spPr>
          <a:xfrm>
            <a:off x="780465" y="3835400"/>
            <a:ext cx="10826615" cy="8641271"/>
          </a:xfrm>
          <a:prstGeom prst="rect">
            <a:avLst/>
          </a:prstGeom>
        </p:spPr>
        <p:txBody>
          <a:bodyPr/>
          <a:lstStyle/>
          <a:p>
            <a:pPr marL="0" indent="0" algn="ctr" defTabSz="652145">
              <a:spcBef>
                <a:spcPts val="5100"/>
              </a:spcBef>
              <a:buSzTx/>
              <a:buNone/>
              <a:defRPr sz="5530">
                <a:solidFill>
                  <a:schemeClr val="accent6">
                    <a:hueOff val="-133706"/>
                    <a:satOff val="8281"/>
                    <a:lumOff val="-27269"/>
                  </a:schemeClr>
                </a:solidFill>
              </a:defRPr>
            </a:pPr>
            <a:r>
              <a:t>Nielsens heuristics</a:t>
            </a:r>
          </a:p>
          <a:p>
            <a:pPr marL="581913" indent="-581913" defTabSz="652145">
              <a:spcBef>
                <a:spcPts val="5100"/>
              </a:spcBef>
              <a:defRPr sz="5056">
                <a:solidFill>
                  <a:schemeClr val="accent6">
                    <a:hueOff val="-133706"/>
                    <a:satOff val="8281"/>
                    <a:lumOff val="-27269"/>
                  </a:schemeClr>
                </a:solidFill>
              </a:defRPr>
            </a:pPr>
            <a:r>
              <a:t>Visibility of system status</a:t>
            </a:r>
          </a:p>
          <a:p>
            <a:pPr marL="581913" indent="-581913" defTabSz="652145">
              <a:spcBef>
                <a:spcPts val="5100"/>
              </a:spcBef>
              <a:defRPr sz="5056"/>
            </a:pPr>
            <a:r>
              <a:t>Consistency and standards</a:t>
            </a:r>
          </a:p>
          <a:p>
            <a:pPr marL="581913" indent="-581913" defTabSz="652145">
              <a:spcBef>
                <a:spcPts val="5100"/>
              </a:spcBef>
              <a:defRPr sz="5056"/>
            </a:pPr>
            <a:r>
              <a:t>Error prevention</a:t>
            </a:r>
          </a:p>
          <a:p>
            <a:pPr marL="581913" indent="-581913" defTabSz="652145">
              <a:spcBef>
                <a:spcPts val="5100"/>
              </a:spcBef>
              <a:defRPr sz="5056"/>
            </a:pPr>
            <a:r>
              <a:t>Recognition rather than recall</a:t>
            </a:r>
          </a:p>
          <a:p>
            <a:pPr marL="581913" indent="-581913" defTabSz="652145">
              <a:spcBef>
                <a:spcPts val="5100"/>
              </a:spcBef>
              <a:defRPr sz="5056"/>
            </a:pPr>
            <a:r>
              <a:t>Aesthetic and minimalistic design</a:t>
            </a:r>
          </a:p>
        </p:txBody>
      </p:sp>
      <p:sp>
        <p:nvSpPr>
          <p:cNvPr id="150" name="Gestalt laws…"/>
          <p:cNvSpPr txBox="1"/>
          <p:nvPr/>
        </p:nvSpPr>
        <p:spPr>
          <a:xfrm>
            <a:off x="12476146" y="3835400"/>
            <a:ext cx="10521398" cy="86412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800735">
              <a:lnSpc>
                <a:spcPct val="120000"/>
              </a:lnSpc>
              <a:spcBef>
                <a:spcPts val="6300"/>
              </a:spcBef>
              <a:defRPr sz="6790"/>
            </a:pPr>
            <a:r>
              <a:t>Gestalt laws</a:t>
            </a:r>
          </a:p>
          <a:p>
            <a:pPr marL="714502" indent="-714502" algn="l" defTabSz="800735">
              <a:lnSpc>
                <a:spcPct val="120000"/>
              </a:lnSpc>
              <a:spcBef>
                <a:spcPts val="6300"/>
              </a:spcBef>
              <a:buClr>
                <a:srgbClr val="535353"/>
              </a:buClr>
              <a:buSzPct val="82000"/>
              <a:buChar char="•"/>
              <a:defRPr sz="6208"/>
            </a:pPr>
            <a:r>
              <a:t>Law of similarity</a:t>
            </a:r>
          </a:p>
          <a:p>
            <a:pPr marL="714502" indent="-714502" algn="l" defTabSz="800735">
              <a:lnSpc>
                <a:spcPct val="120000"/>
              </a:lnSpc>
              <a:spcBef>
                <a:spcPts val="6300"/>
              </a:spcBef>
              <a:buSzPct val="82000"/>
              <a:buChar char="•"/>
              <a:defRPr sz="6208"/>
            </a:pPr>
            <a:r>
              <a:t>Law of continuity</a:t>
            </a:r>
          </a:p>
          <a:p>
            <a:pPr marL="714502" indent="-714502" algn="l" defTabSz="800735">
              <a:lnSpc>
                <a:spcPct val="120000"/>
              </a:lnSpc>
              <a:spcBef>
                <a:spcPts val="6300"/>
              </a:spcBef>
              <a:buSzPct val="82000"/>
              <a:buChar char="•"/>
              <a:defRPr sz="6208"/>
            </a:pPr>
            <a:r>
              <a:t>Law of common fate</a:t>
            </a:r>
          </a:p>
          <a:p>
            <a:pPr marL="714502" indent="-714502" algn="l" defTabSz="800735">
              <a:lnSpc>
                <a:spcPct val="120000"/>
              </a:lnSpc>
              <a:spcBef>
                <a:spcPts val="6300"/>
              </a:spcBef>
              <a:buSzPct val="82000"/>
              <a:buChar char="•"/>
              <a:defRPr sz="6208"/>
            </a:pPr>
            <a:r>
              <a:t>Law of common region</a:t>
            </a:r>
          </a:p>
        </p:txBody>
      </p:sp>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lt" backwards="0">
                                    <p:tmAbs val="0"/>
                                  </p:iterate>
                                  <p:childTnLst>
                                    <p:set>
                                      <p:cBhvr>
                                        <p:cTn id="6" fill="hold"/>
                                        <p:tgtEl>
                                          <p:spTgt spid="149"/>
                                        </p:tgtEl>
                                        <p:attrNameLst>
                                          <p:attrName>style.visibility</p:attrName>
                                        </p:attrNameLst>
                                      </p:cBhvr>
                                      <p:to>
                                        <p:strVal val="visible"/>
                                      </p:to>
                                    </p:set>
                                    <p:anim calcmode="lin" valueType="num">
                                      <p:cBhvr>
                                        <p:cTn id="7" dur="1000" fill="hold"/>
                                        <p:tgtEl>
                                          <p:spTgt spid="149"/>
                                        </p:tgtEl>
                                        <p:attrNameLst>
                                          <p:attrName>ppt_x</p:attrName>
                                        </p:attrNameLst>
                                      </p:cBhvr>
                                      <p:tavLst>
                                        <p:tav tm="0">
                                          <p:val>
                                            <p:strVal val="0-#ppt_w/2"/>
                                          </p:val>
                                        </p:tav>
                                        <p:tav tm="100000">
                                          <p:val>
                                            <p:strVal val="#ppt_x"/>
                                          </p:val>
                                        </p:tav>
                                      </p:tavLst>
                                    </p:anim>
                                    <p:anim calcmode="lin" valueType="num">
                                      <p:cBhvr>
                                        <p:cTn id="8" dur="1000" fill="hold"/>
                                        <p:tgtEl>
                                          <p:spTgt spid="1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lt" backwards="0">
                                    <p:tmAbs val="0"/>
                                  </p:iterate>
                                  <p:childTnLst>
                                    <p:set>
                                      <p:cBhvr>
                                        <p:cTn id="12" fill="hold"/>
                                        <p:tgtEl>
                                          <p:spTgt spid="150"/>
                                        </p:tgtEl>
                                        <p:attrNameLst>
                                          <p:attrName>style.visibility</p:attrName>
                                        </p:attrNameLst>
                                      </p:cBhvr>
                                      <p:to>
                                        <p:strVal val="visible"/>
                                      </p:to>
                                    </p:set>
                                    <p:anim calcmode="lin" valueType="num">
                                      <p:cBhvr>
                                        <p:cTn id="13" dur="1000" fill="hold"/>
                                        <p:tgtEl>
                                          <p:spTgt spid="150"/>
                                        </p:tgtEl>
                                        <p:attrNameLst>
                                          <p:attrName>ppt_x</p:attrName>
                                        </p:attrNameLst>
                                      </p:cBhvr>
                                      <p:tavLst>
                                        <p:tav tm="0">
                                          <p:val>
                                            <p:strVal val="0-#ppt_w/2"/>
                                          </p:val>
                                        </p:tav>
                                        <p:tav tm="100000">
                                          <p:val>
                                            <p:strVal val="#ppt_x"/>
                                          </p:val>
                                        </p:tav>
                                      </p:tavLst>
                                    </p:anim>
                                    <p:anim calcmode="lin" valueType="num">
                                      <p:cBhvr>
                                        <p:cTn id="14" dur="1000" fill="hold"/>
                                        <p:tgtEl>
                                          <p:spTgt spid="1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9" grpId="1"/>
      <p:bldP build="whole" bldLvl="1" animBg="1" rev="0" advAuto="0" spid="150" grpId="2"/>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Utvecklingspotential"/>
          <p:cNvSpPr txBox="1"/>
          <p:nvPr>
            <p:ph type="title"/>
          </p:nvPr>
        </p:nvSpPr>
        <p:spPr>
          <a:xfrm>
            <a:off x="666750" y="76200"/>
            <a:ext cx="23050500" cy="3429000"/>
          </a:xfrm>
          <a:prstGeom prst="rect">
            <a:avLst/>
          </a:prstGeom>
        </p:spPr>
        <p:txBody>
          <a:bodyPr/>
          <a:lstStyle/>
          <a:p>
            <a:pPr/>
            <a:r>
              <a:t>Utvecklingspotential</a:t>
            </a:r>
          </a:p>
        </p:txBody>
      </p:sp>
      <p:sp>
        <p:nvSpPr>
          <p:cNvPr id="155" name="Prototyp…"/>
          <p:cNvSpPr txBox="1"/>
          <p:nvPr>
            <p:ph type="body" sz="quarter" idx="1"/>
          </p:nvPr>
        </p:nvSpPr>
        <p:spPr>
          <a:xfrm>
            <a:off x="923818" y="3835400"/>
            <a:ext cx="6980171" cy="8864600"/>
          </a:xfrm>
          <a:prstGeom prst="rect">
            <a:avLst/>
          </a:prstGeom>
        </p:spPr>
        <p:txBody>
          <a:bodyPr/>
          <a:lstStyle/>
          <a:p>
            <a:pPr/>
            <a:r>
              <a:t>Prototyp</a:t>
            </a:r>
          </a:p>
          <a:p>
            <a:pPr/>
            <a:r>
              <a:t>Färdig modell</a:t>
            </a:r>
          </a:p>
          <a:p>
            <a:pPr/>
            <a:r>
              <a:t>Går att bygga vidare</a:t>
            </a:r>
          </a:p>
        </p:txBody>
      </p:sp>
      <p:pic>
        <p:nvPicPr>
          <p:cNvPr id="156" name="5.PNG" descr="5.PNG"/>
          <p:cNvPicPr>
            <a:picLocks noChangeAspect="1"/>
          </p:cNvPicPr>
          <p:nvPr/>
        </p:nvPicPr>
        <p:blipFill>
          <a:blip r:embed="rId3">
            <a:extLst/>
          </a:blip>
          <a:stretch>
            <a:fillRect/>
          </a:stretch>
        </p:blipFill>
        <p:spPr>
          <a:xfrm>
            <a:off x="9426272" y="4056841"/>
            <a:ext cx="3889341" cy="8421718"/>
          </a:xfrm>
          <a:prstGeom prst="rect">
            <a:avLst/>
          </a:prstGeom>
          <a:ln w="12700">
            <a:miter lim="400000"/>
          </a:ln>
        </p:spPr>
      </p:pic>
      <p:pic>
        <p:nvPicPr>
          <p:cNvPr id="157" name="9.PNG" descr="9.PNG"/>
          <p:cNvPicPr>
            <a:picLocks noChangeAspect="1"/>
          </p:cNvPicPr>
          <p:nvPr/>
        </p:nvPicPr>
        <p:blipFill>
          <a:blip r:embed="rId4">
            <a:extLst/>
          </a:blip>
          <a:srcRect l="5441" t="0" r="5441" b="0"/>
          <a:stretch>
            <a:fillRect/>
          </a:stretch>
        </p:blipFill>
        <p:spPr>
          <a:xfrm>
            <a:off x="14837894" y="6056312"/>
            <a:ext cx="8534214" cy="44225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56"/>
                                        </p:tgtEl>
                                        <p:attrNameLst>
                                          <p:attrName>style.visibility</p:attrName>
                                        </p:attrNameLst>
                                      </p:cBhvr>
                                      <p:to>
                                        <p:strVal val="visible"/>
                                      </p:to>
                                    </p:set>
                                    <p:anim calcmode="lin" valueType="num">
                                      <p:cBhvr>
                                        <p:cTn id="7" dur="1000" fill="hold"/>
                                        <p:tgtEl>
                                          <p:spTgt spid="156"/>
                                        </p:tgtEl>
                                        <p:attrNameLst>
                                          <p:attrName>ppt_w</p:attrName>
                                        </p:attrNameLst>
                                      </p:cBhvr>
                                      <p:tavLst>
                                        <p:tav tm="0">
                                          <p:val>
                                            <p:fltVal val="0"/>
                                          </p:val>
                                        </p:tav>
                                        <p:tav tm="100000">
                                          <p:val>
                                            <p:strVal val="#ppt_w"/>
                                          </p:val>
                                        </p:tav>
                                      </p:tavLst>
                                    </p:anim>
                                    <p:anim calcmode="lin" valueType="num">
                                      <p:cBhvr>
                                        <p:cTn id="8" dur="1000" fill="hold"/>
                                        <p:tgtEl>
                                          <p:spTgt spid="156"/>
                                        </p:tgtEl>
                                        <p:attrNameLst>
                                          <p:attrName>ppt_h</p:attrName>
                                        </p:attrNameLst>
                                      </p:cBhvr>
                                      <p:tavLst>
                                        <p:tav tm="0">
                                          <p:val>
                                            <p:fltVal val="0"/>
                                          </p:val>
                                        </p:tav>
                                        <p:tav tm="100000">
                                          <p:val>
                                            <p:strVal val="#ppt_h"/>
                                          </p:val>
                                        </p:tav>
                                      </p:tavLst>
                                    </p:anim>
                                  </p:childTnLst>
                                </p:cTn>
                              </p:par>
                            </p:childTnLst>
                          </p:cTn>
                        </p:par>
                        <p:par>
                          <p:cTn id="9" fill="hold">
                            <p:stCondLst>
                              <p:cond delay="1000"/>
                            </p:stCondLst>
                            <p:childTnLst>
                              <p:par>
                                <p:cTn id="10" presetClass="entr" nodeType="afterEffect" presetSubtype="16" presetID="23" grpId="2" fill="hold">
                                  <p:stCondLst>
                                    <p:cond delay="0"/>
                                  </p:stCondLst>
                                  <p:iterate type="el" backwards="0">
                                    <p:tmAbs val="0"/>
                                  </p:iterate>
                                  <p:childTnLst>
                                    <p:set>
                                      <p:cBhvr>
                                        <p:cTn id="11" fill="hold"/>
                                        <p:tgtEl>
                                          <p:spTgt spid="157"/>
                                        </p:tgtEl>
                                        <p:attrNameLst>
                                          <p:attrName>style.visibility</p:attrName>
                                        </p:attrNameLst>
                                      </p:cBhvr>
                                      <p:to>
                                        <p:strVal val="visible"/>
                                      </p:to>
                                    </p:set>
                                    <p:anim calcmode="lin" valueType="num">
                                      <p:cBhvr>
                                        <p:cTn id="12" dur="1000" fill="hold"/>
                                        <p:tgtEl>
                                          <p:spTgt spid="157"/>
                                        </p:tgtEl>
                                        <p:attrNameLst>
                                          <p:attrName>ppt_w</p:attrName>
                                        </p:attrNameLst>
                                      </p:cBhvr>
                                      <p:tavLst>
                                        <p:tav tm="0">
                                          <p:val>
                                            <p:fltVal val="0"/>
                                          </p:val>
                                        </p:tav>
                                        <p:tav tm="100000">
                                          <p:val>
                                            <p:strVal val="#ppt_w"/>
                                          </p:val>
                                        </p:tav>
                                      </p:tavLst>
                                    </p:anim>
                                    <p:anim calcmode="lin" valueType="num">
                                      <p:cBhvr>
                                        <p:cTn id="13" dur="1000" fill="hold"/>
                                        <p:tgtEl>
                                          <p:spTgt spid="1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6" grpId="1"/>
      <p:bldP build="whole" bldLvl="1" animBg="1" rev="0" advAuto="0" spid="157" grpId="2"/>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Tack!"/>
          <p:cNvSpPr txBox="1"/>
          <p:nvPr>
            <p:ph type="title"/>
          </p:nvPr>
        </p:nvSpPr>
        <p:spPr>
          <a:prstGeom prst="rect">
            <a:avLst/>
          </a:prstGeom>
        </p:spPr>
        <p:txBody>
          <a:bodyPr/>
          <a:lstStyle/>
          <a:p>
            <a:pPr/>
            <a:r>
              <a:t>Tack!</a:t>
            </a:r>
          </a:p>
        </p:txBody>
      </p:sp>
      <p:sp>
        <p:nvSpPr>
          <p:cNvPr id="162" name="Av Fredrik Lundgren"/>
          <p:cNvSpPr txBox="1"/>
          <p:nvPr>
            <p:ph type="body" sz="quarter" idx="1"/>
          </p:nvPr>
        </p:nvSpPr>
        <p:spPr>
          <a:prstGeom prst="rect">
            <a:avLst/>
          </a:prstGeom>
        </p:spPr>
        <p:txBody>
          <a:bodyPr/>
          <a:lstStyle/>
          <a:p>
            <a:pPr/>
            <a:r>
              <a:t>Av Fredrik Lundgren</a:t>
            </a:r>
          </a:p>
        </p:txBody>
      </p:sp>
      <p:pic>
        <p:nvPicPr>
          <p:cNvPr id="163" name="10.PNG" descr="10.PNG"/>
          <p:cNvPicPr>
            <a:picLocks noChangeAspect="1"/>
          </p:cNvPicPr>
          <p:nvPr/>
        </p:nvPicPr>
        <p:blipFill>
          <a:blip r:embed="rId2">
            <a:extLst/>
          </a:blip>
          <a:srcRect l="5294" t="0" r="5294" b="0"/>
          <a:stretch>
            <a:fillRect/>
          </a:stretch>
        </p:blipFill>
        <p:spPr>
          <a:xfrm>
            <a:off x="11505207" y="3526427"/>
            <a:ext cx="11279669" cy="582611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Det samlade manuset"/>
          <p:cNvSpPr txBox="1"/>
          <p:nvPr/>
        </p:nvSpPr>
        <p:spPr>
          <a:xfrm>
            <a:off x="8557765" y="1167279"/>
            <a:ext cx="7268469"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600"/>
            </a:lvl1pPr>
          </a:lstStyle>
          <a:p>
            <a:pPr/>
            <a:r>
              <a:t>Det samlade manuset</a:t>
            </a:r>
          </a:p>
        </p:txBody>
      </p:sp>
      <p:sp>
        <p:nvSpPr>
          <p:cNvPr id="167" name="Hej välkomna till min presentation av min app-prototyp.…"/>
          <p:cNvSpPr txBox="1"/>
          <p:nvPr/>
        </p:nvSpPr>
        <p:spPr>
          <a:xfrm>
            <a:off x="1212558" y="3012888"/>
            <a:ext cx="17172678" cy="1397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000"/>
            </a:pPr>
            <a:r>
              <a:t>Hej välkomna till min presentation av min app-prototyp. </a:t>
            </a:r>
          </a:p>
          <a:p>
            <a:pPr algn="l">
              <a:defRPr sz="3000"/>
            </a:pPr>
            <a:r>
              <a:t>Appen heter…. Och är en typ av….</a:t>
            </a:r>
          </a:p>
          <a:p>
            <a:pPr algn="l">
              <a:defRPr sz="3000"/>
            </a:pPr>
            <a:r>
              <a:t>Idén med appen är….</a:t>
            </a:r>
          </a:p>
        </p:txBody>
      </p:sp>
      <p:sp>
        <p:nvSpPr>
          <p:cNvPr id="168" name="Stegräknarappen som med hjälp av skak-sensorer är tydlig i all sin enkelhet och som dessutom inte tar upp någon märkvärd plats i minnet.…"/>
          <p:cNvSpPr txBox="1"/>
          <p:nvPr/>
        </p:nvSpPr>
        <p:spPr>
          <a:xfrm>
            <a:off x="989934" y="5044141"/>
            <a:ext cx="22973929" cy="96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000"/>
            </a:pPr>
            <a:r>
              <a:t>Stegräknarappen som med hjälp av skak-sensorer är tydlig i all sin enkelhet och som dessutom inte tar upp någon märkvärd plats i minnet. </a:t>
            </a:r>
          </a:p>
          <a:p>
            <a:pPr algn="l">
              <a:defRPr sz="3000"/>
            </a:pPr>
            <a:r>
              <a:t>Färgskalan, som skiftar beroende på mängden steg som tas, sträcker sig från rött till grönt för att tydligt visa framstegen. </a:t>
            </a:r>
          </a:p>
        </p:txBody>
      </p:sp>
      <p:sp>
        <p:nvSpPr>
          <p:cNvPr id="169" name="Appen är främst för människor som inte tränar så mycket mer än att ta promenader emellanåt.…"/>
          <p:cNvSpPr txBox="1"/>
          <p:nvPr/>
        </p:nvSpPr>
        <p:spPr>
          <a:xfrm>
            <a:off x="989934" y="6643594"/>
            <a:ext cx="22973929" cy="2260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000"/>
            </a:pPr>
            <a:r>
              <a:t>Appen är främst för människor som inte tränar så mycket mer än att ta promenader emellanåt.</a:t>
            </a:r>
          </a:p>
          <a:p>
            <a:pPr algn="l">
              <a:defRPr sz="3000"/>
            </a:pPr>
            <a:r>
              <a:t>Då den på ett pedagogiskt sätt berättar hur många steg som har tagits med både siffror och färg är den lärt för både barn som helst ser färgen som skiftar och för äldre personer som kan lida av nedsatt syn. </a:t>
            </a:r>
          </a:p>
          <a:p>
            <a:pPr algn="l">
              <a:defRPr sz="3000"/>
            </a:pPr>
            <a:r>
              <a:t>Den är också för personer som inte är tekniskt kunniga eller allmänt ointresserade då det finns få inställningar som kan få dem förvirrade i en djungel av alternativ.</a:t>
            </a:r>
          </a:p>
        </p:txBody>
      </p:sp>
      <p:sp>
        <p:nvSpPr>
          <p:cNvPr id="170" name="Appens landskapsläge bjuder användaren på en bredare fluid-design inspirerad skärm som ser lite annorlunda ut men har tydliga igenkänningsfaktorer så som menyn och färgskiftningarna precis under menyn som följer porträttlägets färgschema.…"/>
          <p:cNvSpPr txBox="1"/>
          <p:nvPr/>
        </p:nvSpPr>
        <p:spPr>
          <a:xfrm>
            <a:off x="861598" y="9362140"/>
            <a:ext cx="23230600" cy="1397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000"/>
            </a:pPr>
            <a:r>
              <a:t>Appens landskapsläge bjuder användaren på en bredare fluid-design inspirerad skärm som ser lite annorlunda ut men har tydliga igenkänningsfaktorer så som menyn och färgskiftningarna precis under menyn som följer porträttlägets färgschema.</a:t>
            </a:r>
          </a:p>
          <a:p>
            <a:pPr algn="l">
              <a:defRPr sz="3000"/>
            </a:pPr>
            <a:r>
              <a:t>Men swipe-funktionen går det att byta mellan menysidorna på samma sätt som det går att använda touch-menyn till att byta sida i appen. </a:t>
            </a:r>
          </a:p>
        </p:txBody>
      </p:sp>
      <p:sp>
        <p:nvSpPr>
          <p:cNvPr id="171" name="Med hjälp av dessa redskap har appens design utvecklats för att skapa en så användarvänlig upplevelse som möjligt."/>
          <p:cNvSpPr txBox="1"/>
          <p:nvPr/>
        </p:nvSpPr>
        <p:spPr>
          <a:xfrm>
            <a:off x="940963" y="11217087"/>
            <a:ext cx="23071870"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3000"/>
            </a:lvl1pPr>
          </a:lstStyle>
          <a:p>
            <a:pPr/>
            <a:r>
              <a:t>Med hjälp av dessa redskap har appens design utvecklats för att skapa en så användarvänlig upplevelse som möjligt.</a:t>
            </a:r>
          </a:p>
        </p:txBody>
      </p:sp>
      <p:sp>
        <p:nvSpPr>
          <p:cNvPr id="172" name="I och med att det är en prototyp är den inte en färdig modell. Men den går att fortsätta utveckla och bygga vidare på till att bli en färdig produkt."/>
          <p:cNvSpPr txBox="1"/>
          <p:nvPr/>
        </p:nvSpPr>
        <p:spPr>
          <a:xfrm>
            <a:off x="940963" y="12208434"/>
            <a:ext cx="23071870"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3000"/>
            </a:lvl1pPr>
          </a:lstStyle>
          <a:p>
            <a:pPr/>
            <a:r>
              <a:t>I och med att det är en prototyp är den inte en färdig modell. Men den går att fortsätta utveckla och bygga vidare på till att bli en färdig produkt.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